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Lst>
  <p:sldSz cx="18288000" cy="10287000"/>
  <p:notesSz cx="6858000" cy="9144000"/>
  <p:embeddedFontLst>
    <p:embeddedFont>
      <p:font typeface="Calibri (MS) Bold" charset="1" panose="020F0702030404030204"/>
      <p:regular r:id="rId7"/>
    </p:embeddedFont>
    <p:embeddedFont>
      <p:font typeface="Calibri (MS)" charset="1" panose="020F0502020204030204"/>
      <p:regular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13837396" y="7373369"/>
            <a:ext cx="3959933" cy="603171"/>
            <a:chOff x="0" y="0"/>
            <a:chExt cx="5279911" cy="804228"/>
          </a:xfrm>
        </p:grpSpPr>
        <p:sp>
          <p:nvSpPr>
            <p:cNvPr name="Freeform 4" id="4"/>
            <p:cNvSpPr/>
            <p:nvPr/>
          </p:nvSpPr>
          <p:spPr>
            <a:xfrm flipH="false" flipV="false" rot="0">
              <a:off x="0" y="0"/>
              <a:ext cx="5279898" cy="804291"/>
            </a:xfrm>
            <a:custGeom>
              <a:avLst/>
              <a:gdLst/>
              <a:ahLst/>
              <a:cxnLst/>
              <a:rect r="r" b="b" t="t" l="l"/>
              <a:pathLst>
                <a:path h="804291" w="5279898">
                  <a:moveTo>
                    <a:pt x="2286" y="0"/>
                  </a:moveTo>
                  <a:lnTo>
                    <a:pt x="5277612" y="0"/>
                  </a:lnTo>
                  <a:cubicBezTo>
                    <a:pt x="5278882" y="0"/>
                    <a:pt x="5279898" y="1016"/>
                    <a:pt x="5279898" y="2286"/>
                  </a:cubicBezTo>
                  <a:lnTo>
                    <a:pt x="5279898" y="802005"/>
                  </a:lnTo>
                  <a:cubicBezTo>
                    <a:pt x="5279898" y="803275"/>
                    <a:pt x="5278882" y="804291"/>
                    <a:pt x="5277612" y="804291"/>
                  </a:cubicBezTo>
                  <a:lnTo>
                    <a:pt x="2286" y="804291"/>
                  </a:lnTo>
                  <a:cubicBezTo>
                    <a:pt x="1016" y="804291"/>
                    <a:pt x="0" y="803275"/>
                    <a:pt x="0" y="802005"/>
                  </a:cubicBezTo>
                  <a:lnTo>
                    <a:pt x="0" y="2286"/>
                  </a:lnTo>
                  <a:cubicBezTo>
                    <a:pt x="0" y="1016"/>
                    <a:pt x="1016" y="0"/>
                    <a:pt x="2286" y="0"/>
                  </a:cubicBezTo>
                  <a:moveTo>
                    <a:pt x="2286" y="4572"/>
                  </a:moveTo>
                  <a:lnTo>
                    <a:pt x="2286" y="2286"/>
                  </a:lnTo>
                  <a:lnTo>
                    <a:pt x="4572" y="2286"/>
                  </a:lnTo>
                  <a:lnTo>
                    <a:pt x="4572" y="802005"/>
                  </a:lnTo>
                  <a:lnTo>
                    <a:pt x="2286" y="802005"/>
                  </a:lnTo>
                  <a:lnTo>
                    <a:pt x="2286" y="799719"/>
                  </a:lnTo>
                  <a:lnTo>
                    <a:pt x="5277612" y="799719"/>
                  </a:lnTo>
                  <a:lnTo>
                    <a:pt x="5277612" y="802005"/>
                  </a:lnTo>
                  <a:lnTo>
                    <a:pt x="5275326" y="802005"/>
                  </a:lnTo>
                  <a:lnTo>
                    <a:pt x="5275326" y="2286"/>
                  </a:lnTo>
                  <a:lnTo>
                    <a:pt x="5277612" y="2286"/>
                  </a:lnTo>
                  <a:lnTo>
                    <a:pt x="5277612" y="4572"/>
                  </a:lnTo>
                  <a:lnTo>
                    <a:pt x="2286" y="4572"/>
                  </a:lnTo>
                  <a:close/>
                </a:path>
              </a:pathLst>
            </a:custGeom>
            <a:solidFill>
              <a:srgbClr val="000000"/>
            </a:solidFill>
            <a:ln w="12700">
              <a:solidFill>
                <a:srgbClr val="000000"/>
              </a:solidFill>
            </a:ln>
          </p:spPr>
        </p:sp>
        <p:sp>
          <p:nvSpPr>
            <p:cNvPr name="TextBox 5" id="5"/>
            <p:cNvSpPr txBox="true"/>
            <p:nvPr/>
          </p:nvSpPr>
          <p:spPr>
            <a:xfrm>
              <a:off x="0" y="-28575"/>
              <a:ext cx="5279911" cy="832803"/>
            </a:xfrm>
            <a:prstGeom prst="rect">
              <a:avLst/>
            </a:prstGeom>
          </p:spPr>
          <p:txBody>
            <a:bodyPr anchor="t" rtlCol="false" tIns="50800" lIns="50800" bIns="50800" rIns="50800"/>
            <a:lstStyle/>
            <a:p>
              <a:pPr algn="l">
                <a:lnSpc>
                  <a:spcPts val="1542"/>
                </a:lnSpc>
              </a:pPr>
              <a:r>
                <a:rPr lang="en-US" sz="1285" b="true">
                  <a:solidFill>
                    <a:srgbClr val="000066"/>
                  </a:solidFill>
                  <a:latin typeface="Calibri (MS) Bold"/>
                  <a:ea typeface="Calibri (MS) Bold"/>
                  <a:cs typeface="Calibri (MS) Bold"/>
                  <a:sym typeface="Calibri (MS) Bold"/>
                </a:rPr>
                <a:t>Acknowledgments (Calibri, 36 points, bold)</a:t>
              </a:r>
            </a:p>
            <a:p>
              <a:pPr algn="just">
                <a:lnSpc>
                  <a:spcPts val="1371"/>
                </a:lnSpc>
              </a:pPr>
              <a:r>
                <a:rPr lang="en-US" sz="1142" b="true">
                  <a:solidFill>
                    <a:srgbClr val="000000"/>
                  </a:solidFill>
                  <a:latin typeface="Calibri (MS) Bold"/>
                  <a:ea typeface="Calibri (MS) Bold"/>
                  <a:cs typeface="Calibri (MS) Bold"/>
                  <a:sym typeface="Calibri (MS) Bold"/>
                </a:rPr>
                <a:t>	</a:t>
              </a:r>
              <a:r>
                <a:rPr lang="en-US" sz="1142">
                  <a:solidFill>
                    <a:srgbClr val="000000"/>
                  </a:solidFill>
                  <a:latin typeface="Calibri (MS)"/>
                  <a:ea typeface="Calibri (MS)"/>
                  <a:cs typeface="Calibri (MS)"/>
                  <a:sym typeface="Calibri (MS)"/>
                </a:rPr>
                <a:t>In this template, acknowledgments are set in Calibri, 32 points. Try to keep the acknowledgments to one or two lines.</a:t>
              </a:r>
            </a:p>
          </p:txBody>
        </p:sp>
      </p:grpSp>
      <p:grpSp>
        <p:nvGrpSpPr>
          <p:cNvPr name="Group 6" id="6"/>
          <p:cNvGrpSpPr/>
          <p:nvPr/>
        </p:nvGrpSpPr>
        <p:grpSpPr>
          <a:xfrm rot="0">
            <a:off x="13837396" y="8267900"/>
            <a:ext cx="3959933" cy="1069362"/>
            <a:chOff x="0" y="0"/>
            <a:chExt cx="5279911" cy="1425816"/>
          </a:xfrm>
        </p:grpSpPr>
        <p:sp>
          <p:nvSpPr>
            <p:cNvPr name="Freeform 7" id="7"/>
            <p:cNvSpPr/>
            <p:nvPr/>
          </p:nvSpPr>
          <p:spPr>
            <a:xfrm flipH="false" flipV="false" rot="0">
              <a:off x="0" y="0"/>
              <a:ext cx="5279898" cy="1425829"/>
            </a:xfrm>
            <a:custGeom>
              <a:avLst/>
              <a:gdLst/>
              <a:ahLst/>
              <a:cxnLst/>
              <a:rect r="r" b="b" t="t" l="l"/>
              <a:pathLst>
                <a:path h="1425829" w="5279898">
                  <a:moveTo>
                    <a:pt x="2286" y="0"/>
                  </a:moveTo>
                  <a:lnTo>
                    <a:pt x="5277612" y="0"/>
                  </a:lnTo>
                  <a:cubicBezTo>
                    <a:pt x="5278882" y="0"/>
                    <a:pt x="5279898" y="1016"/>
                    <a:pt x="5279898" y="2286"/>
                  </a:cubicBezTo>
                  <a:lnTo>
                    <a:pt x="5279898" y="1423543"/>
                  </a:lnTo>
                  <a:cubicBezTo>
                    <a:pt x="5279898" y="1424813"/>
                    <a:pt x="5278882" y="1425829"/>
                    <a:pt x="5277612" y="1425829"/>
                  </a:cubicBezTo>
                  <a:lnTo>
                    <a:pt x="2286" y="1425829"/>
                  </a:lnTo>
                  <a:cubicBezTo>
                    <a:pt x="1016" y="1425829"/>
                    <a:pt x="0" y="1424813"/>
                    <a:pt x="0" y="1423543"/>
                  </a:cubicBezTo>
                  <a:lnTo>
                    <a:pt x="0" y="2286"/>
                  </a:lnTo>
                  <a:cubicBezTo>
                    <a:pt x="0" y="1016"/>
                    <a:pt x="1016" y="0"/>
                    <a:pt x="2286" y="0"/>
                  </a:cubicBezTo>
                  <a:moveTo>
                    <a:pt x="2286" y="4572"/>
                  </a:moveTo>
                  <a:lnTo>
                    <a:pt x="2286" y="2286"/>
                  </a:lnTo>
                  <a:lnTo>
                    <a:pt x="4572" y="2286"/>
                  </a:lnTo>
                  <a:lnTo>
                    <a:pt x="4572" y="1423543"/>
                  </a:lnTo>
                  <a:lnTo>
                    <a:pt x="2286" y="1423543"/>
                  </a:lnTo>
                  <a:lnTo>
                    <a:pt x="2286" y="1421257"/>
                  </a:lnTo>
                  <a:lnTo>
                    <a:pt x="5277612" y="1421257"/>
                  </a:lnTo>
                  <a:lnTo>
                    <a:pt x="5277612" y="1423543"/>
                  </a:lnTo>
                  <a:lnTo>
                    <a:pt x="5275326" y="1423543"/>
                  </a:lnTo>
                  <a:lnTo>
                    <a:pt x="5275326" y="2286"/>
                  </a:lnTo>
                  <a:lnTo>
                    <a:pt x="5277612" y="2286"/>
                  </a:lnTo>
                  <a:lnTo>
                    <a:pt x="5277612" y="4572"/>
                  </a:lnTo>
                  <a:lnTo>
                    <a:pt x="2286" y="4572"/>
                  </a:lnTo>
                  <a:close/>
                </a:path>
              </a:pathLst>
            </a:custGeom>
            <a:solidFill>
              <a:srgbClr val="000000"/>
            </a:solidFill>
            <a:ln w="12700">
              <a:solidFill>
                <a:srgbClr val="000000"/>
              </a:solidFill>
            </a:ln>
          </p:spPr>
        </p:sp>
        <p:sp>
          <p:nvSpPr>
            <p:cNvPr name="TextBox 8" id="8"/>
            <p:cNvSpPr txBox="true"/>
            <p:nvPr/>
          </p:nvSpPr>
          <p:spPr>
            <a:xfrm>
              <a:off x="0" y="-28575"/>
              <a:ext cx="5279911" cy="1454391"/>
            </a:xfrm>
            <a:prstGeom prst="rect">
              <a:avLst/>
            </a:prstGeom>
          </p:spPr>
          <p:txBody>
            <a:bodyPr anchor="t" rtlCol="false" tIns="50800" lIns="50800" bIns="50800" rIns="50800"/>
            <a:lstStyle/>
            <a:p>
              <a:pPr algn="l">
                <a:lnSpc>
                  <a:spcPts val="1542"/>
                </a:lnSpc>
              </a:pPr>
              <a:r>
                <a:rPr lang="en-US" sz="1285" b="true">
                  <a:solidFill>
                    <a:srgbClr val="000066"/>
                  </a:solidFill>
                  <a:latin typeface="Calibri (MS) Bold"/>
                  <a:ea typeface="Calibri (MS) Bold"/>
                  <a:cs typeface="Calibri (MS) Bold"/>
                  <a:sym typeface="Calibri (MS) Bold"/>
                </a:rPr>
                <a:t>References (Calibri, 36 points, bold)</a:t>
              </a:r>
            </a:p>
            <a:p>
              <a:pPr algn="just">
                <a:lnSpc>
                  <a:spcPts val="1371"/>
                </a:lnSpc>
              </a:pPr>
              <a:r>
                <a:rPr lang="en-US" sz="1142">
                  <a:solidFill>
                    <a:srgbClr val="000000"/>
                  </a:solidFill>
                  <a:latin typeface="Calibri (MS)"/>
                  <a:ea typeface="Calibri (MS)"/>
                  <a:cs typeface="Calibri (MS)"/>
                  <a:sym typeface="Calibri (MS)"/>
                </a:rPr>
                <a:t>First reference in Calibri, 32 points, with a reverse indent: alphabetical or numerical order.</a:t>
              </a:r>
            </a:p>
            <a:p>
              <a:pPr algn="just">
                <a:lnSpc>
                  <a:spcPts val="1371"/>
                </a:lnSpc>
              </a:pPr>
              <a:r>
                <a:rPr lang="en-US" sz="1142">
                  <a:solidFill>
                    <a:srgbClr val="000000"/>
                  </a:solidFill>
                  <a:latin typeface="Calibri (MS)"/>
                  <a:ea typeface="Calibri (MS)"/>
                  <a:cs typeface="Calibri (MS)"/>
                  <a:sym typeface="Calibri (MS)"/>
                </a:rPr>
                <a:t>Second reference in Calibri, 32 points, with a reverse indent: alphabetical or numerical order.</a:t>
              </a:r>
            </a:p>
          </p:txBody>
        </p:sp>
      </p:grpSp>
      <p:grpSp>
        <p:nvGrpSpPr>
          <p:cNvPr name="Group 9" id="9"/>
          <p:cNvGrpSpPr/>
          <p:nvPr/>
        </p:nvGrpSpPr>
        <p:grpSpPr>
          <a:xfrm rot="0">
            <a:off x="4946113" y="5171408"/>
            <a:ext cx="3953399" cy="311172"/>
            <a:chOff x="0" y="0"/>
            <a:chExt cx="5271198" cy="414896"/>
          </a:xfrm>
        </p:grpSpPr>
        <p:sp>
          <p:nvSpPr>
            <p:cNvPr name="Freeform 10" id="10"/>
            <p:cNvSpPr/>
            <p:nvPr/>
          </p:nvSpPr>
          <p:spPr>
            <a:xfrm flipH="false" flipV="false" rot="0">
              <a:off x="2286" y="2286"/>
              <a:ext cx="5266690" cy="410337"/>
            </a:xfrm>
            <a:custGeom>
              <a:avLst/>
              <a:gdLst/>
              <a:ahLst/>
              <a:cxnLst/>
              <a:rect r="r" b="b" t="t" l="l"/>
              <a:pathLst>
                <a:path h="410337" w="5266690">
                  <a:moveTo>
                    <a:pt x="0" y="0"/>
                  </a:moveTo>
                  <a:lnTo>
                    <a:pt x="5266690" y="0"/>
                  </a:lnTo>
                  <a:lnTo>
                    <a:pt x="5266690" y="410337"/>
                  </a:lnTo>
                  <a:lnTo>
                    <a:pt x="0" y="410337"/>
                  </a:lnTo>
                  <a:close/>
                </a:path>
              </a:pathLst>
            </a:custGeom>
            <a:solidFill>
              <a:srgbClr val="254176"/>
            </a:solidFill>
            <a:ln w="12700">
              <a:solidFill>
                <a:srgbClr val="000000"/>
              </a:solidFill>
            </a:ln>
          </p:spPr>
        </p:sp>
        <p:sp>
          <p:nvSpPr>
            <p:cNvPr name="Freeform 11" id="11"/>
            <p:cNvSpPr/>
            <p:nvPr/>
          </p:nvSpPr>
          <p:spPr>
            <a:xfrm flipH="false" flipV="false" rot="0">
              <a:off x="0" y="0"/>
              <a:ext cx="5271262" cy="414909"/>
            </a:xfrm>
            <a:custGeom>
              <a:avLst/>
              <a:gdLst/>
              <a:ahLst/>
              <a:cxnLst/>
              <a:rect r="r" b="b" t="t" l="l"/>
              <a:pathLst>
                <a:path h="414909" w="5271262">
                  <a:moveTo>
                    <a:pt x="2286" y="0"/>
                  </a:moveTo>
                  <a:lnTo>
                    <a:pt x="5268976" y="0"/>
                  </a:lnTo>
                  <a:cubicBezTo>
                    <a:pt x="5270246" y="0"/>
                    <a:pt x="5271262" y="1016"/>
                    <a:pt x="5271262" y="2286"/>
                  </a:cubicBezTo>
                  <a:lnTo>
                    <a:pt x="5271262" y="412623"/>
                  </a:lnTo>
                  <a:cubicBezTo>
                    <a:pt x="5271262" y="413893"/>
                    <a:pt x="5270246" y="414909"/>
                    <a:pt x="5268976" y="414909"/>
                  </a:cubicBezTo>
                  <a:lnTo>
                    <a:pt x="2286" y="414909"/>
                  </a:lnTo>
                  <a:cubicBezTo>
                    <a:pt x="1016" y="414909"/>
                    <a:pt x="0" y="413893"/>
                    <a:pt x="0" y="412623"/>
                  </a:cubicBezTo>
                  <a:lnTo>
                    <a:pt x="0" y="2286"/>
                  </a:lnTo>
                  <a:cubicBezTo>
                    <a:pt x="0" y="1016"/>
                    <a:pt x="1016" y="0"/>
                    <a:pt x="2286" y="0"/>
                  </a:cubicBezTo>
                  <a:moveTo>
                    <a:pt x="2286" y="4572"/>
                  </a:moveTo>
                  <a:lnTo>
                    <a:pt x="2286" y="2286"/>
                  </a:lnTo>
                  <a:lnTo>
                    <a:pt x="4572" y="2286"/>
                  </a:lnTo>
                  <a:lnTo>
                    <a:pt x="4572" y="412623"/>
                  </a:lnTo>
                  <a:lnTo>
                    <a:pt x="2286" y="412623"/>
                  </a:lnTo>
                  <a:lnTo>
                    <a:pt x="2286" y="410337"/>
                  </a:lnTo>
                  <a:lnTo>
                    <a:pt x="5268976" y="410337"/>
                  </a:lnTo>
                  <a:lnTo>
                    <a:pt x="5268976" y="412623"/>
                  </a:lnTo>
                  <a:lnTo>
                    <a:pt x="5266690" y="412623"/>
                  </a:lnTo>
                  <a:lnTo>
                    <a:pt x="5266690" y="2286"/>
                  </a:lnTo>
                  <a:lnTo>
                    <a:pt x="5268976" y="2286"/>
                  </a:lnTo>
                  <a:lnTo>
                    <a:pt x="5268976" y="4572"/>
                  </a:lnTo>
                  <a:lnTo>
                    <a:pt x="2286" y="4572"/>
                  </a:lnTo>
                  <a:close/>
                </a:path>
              </a:pathLst>
            </a:custGeom>
            <a:solidFill>
              <a:srgbClr val="000000"/>
            </a:solidFill>
            <a:ln w="12700">
              <a:solidFill>
                <a:srgbClr val="000000"/>
              </a:solidFill>
            </a:ln>
          </p:spPr>
        </p:sp>
        <p:sp>
          <p:nvSpPr>
            <p:cNvPr name="TextBox 12" id="12"/>
            <p:cNvSpPr txBox="true"/>
            <p:nvPr/>
          </p:nvSpPr>
          <p:spPr>
            <a:xfrm>
              <a:off x="0" y="-19050"/>
              <a:ext cx="5271198" cy="433946"/>
            </a:xfrm>
            <a:prstGeom prst="rect">
              <a:avLst/>
            </a:prstGeom>
          </p:spPr>
          <p:txBody>
            <a:bodyPr anchor="ctr" rtlCol="false" tIns="50800" lIns="50800" bIns="50800" rIns="50800"/>
            <a:lstStyle/>
            <a:p>
              <a:pPr algn="l">
                <a:lnSpc>
                  <a:spcPts val="1885"/>
                </a:lnSpc>
              </a:pPr>
              <a:r>
                <a:rPr lang="en-US" sz="1571" b="true">
                  <a:solidFill>
                    <a:srgbClr val="FFFFFF"/>
                  </a:solidFill>
                  <a:latin typeface="Calibri (MS) Bold"/>
                  <a:ea typeface="Calibri (MS) Bold"/>
                  <a:cs typeface="Calibri (MS) Bold"/>
                  <a:sym typeface="Calibri (MS) Bold"/>
                </a:rPr>
                <a:t>Pull-out box with bullets</a:t>
              </a:r>
            </a:p>
          </p:txBody>
        </p:sp>
      </p:grpSp>
      <p:grpSp>
        <p:nvGrpSpPr>
          <p:cNvPr name="Group 13" id="13"/>
          <p:cNvGrpSpPr/>
          <p:nvPr/>
        </p:nvGrpSpPr>
        <p:grpSpPr>
          <a:xfrm rot="0">
            <a:off x="4946113" y="5464007"/>
            <a:ext cx="3953399" cy="3294240"/>
            <a:chOff x="0" y="0"/>
            <a:chExt cx="5271198" cy="4392320"/>
          </a:xfrm>
        </p:grpSpPr>
        <p:sp>
          <p:nvSpPr>
            <p:cNvPr name="Freeform 14" id="14"/>
            <p:cNvSpPr/>
            <p:nvPr/>
          </p:nvSpPr>
          <p:spPr>
            <a:xfrm flipH="false" flipV="false" rot="0">
              <a:off x="2286" y="2286"/>
              <a:ext cx="5266690" cy="4387723"/>
            </a:xfrm>
            <a:custGeom>
              <a:avLst/>
              <a:gdLst/>
              <a:ahLst/>
              <a:cxnLst/>
              <a:rect r="r" b="b" t="t" l="l"/>
              <a:pathLst>
                <a:path h="4387723" w="5266690">
                  <a:moveTo>
                    <a:pt x="0" y="0"/>
                  </a:moveTo>
                  <a:lnTo>
                    <a:pt x="5266690" y="0"/>
                  </a:lnTo>
                  <a:lnTo>
                    <a:pt x="5266690" y="4387723"/>
                  </a:lnTo>
                  <a:lnTo>
                    <a:pt x="0" y="4387723"/>
                  </a:lnTo>
                  <a:close/>
                </a:path>
              </a:pathLst>
            </a:custGeom>
            <a:solidFill>
              <a:srgbClr val="B2C5D8"/>
            </a:solidFill>
            <a:ln w="12700">
              <a:solidFill>
                <a:srgbClr val="000000"/>
              </a:solidFill>
            </a:ln>
          </p:spPr>
        </p:sp>
        <p:sp>
          <p:nvSpPr>
            <p:cNvPr name="Freeform 15" id="15"/>
            <p:cNvSpPr/>
            <p:nvPr/>
          </p:nvSpPr>
          <p:spPr>
            <a:xfrm flipH="false" flipV="false" rot="0">
              <a:off x="0" y="0"/>
              <a:ext cx="5271262" cy="4392295"/>
            </a:xfrm>
            <a:custGeom>
              <a:avLst/>
              <a:gdLst/>
              <a:ahLst/>
              <a:cxnLst/>
              <a:rect r="r" b="b" t="t" l="l"/>
              <a:pathLst>
                <a:path h="4392295" w="5271262">
                  <a:moveTo>
                    <a:pt x="2286" y="0"/>
                  </a:moveTo>
                  <a:lnTo>
                    <a:pt x="5268976" y="0"/>
                  </a:lnTo>
                  <a:cubicBezTo>
                    <a:pt x="5270246" y="0"/>
                    <a:pt x="5271262" y="1016"/>
                    <a:pt x="5271262" y="2286"/>
                  </a:cubicBezTo>
                  <a:lnTo>
                    <a:pt x="5271262" y="4390009"/>
                  </a:lnTo>
                  <a:cubicBezTo>
                    <a:pt x="5271262" y="4391279"/>
                    <a:pt x="5270246" y="4392295"/>
                    <a:pt x="5268976" y="4392295"/>
                  </a:cubicBezTo>
                  <a:lnTo>
                    <a:pt x="2286" y="4392295"/>
                  </a:lnTo>
                  <a:cubicBezTo>
                    <a:pt x="1016" y="4392295"/>
                    <a:pt x="0" y="4391279"/>
                    <a:pt x="0" y="4390009"/>
                  </a:cubicBezTo>
                  <a:lnTo>
                    <a:pt x="0" y="2286"/>
                  </a:lnTo>
                  <a:cubicBezTo>
                    <a:pt x="0" y="1016"/>
                    <a:pt x="1016" y="0"/>
                    <a:pt x="2286" y="0"/>
                  </a:cubicBezTo>
                  <a:moveTo>
                    <a:pt x="2286" y="4572"/>
                  </a:moveTo>
                  <a:lnTo>
                    <a:pt x="2286" y="2286"/>
                  </a:lnTo>
                  <a:lnTo>
                    <a:pt x="4572" y="2286"/>
                  </a:lnTo>
                  <a:lnTo>
                    <a:pt x="4572" y="4390009"/>
                  </a:lnTo>
                  <a:lnTo>
                    <a:pt x="2286" y="4390009"/>
                  </a:lnTo>
                  <a:lnTo>
                    <a:pt x="2286" y="4387723"/>
                  </a:lnTo>
                  <a:lnTo>
                    <a:pt x="5268976" y="4387723"/>
                  </a:lnTo>
                  <a:lnTo>
                    <a:pt x="5268976" y="4390009"/>
                  </a:lnTo>
                  <a:lnTo>
                    <a:pt x="5266690" y="4390009"/>
                  </a:lnTo>
                  <a:lnTo>
                    <a:pt x="5266690" y="2286"/>
                  </a:lnTo>
                  <a:lnTo>
                    <a:pt x="5268976" y="2286"/>
                  </a:lnTo>
                  <a:lnTo>
                    <a:pt x="5268976" y="4572"/>
                  </a:lnTo>
                  <a:lnTo>
                    <a:pt x="2286" y="4572"/>
                  </a:lnTo>
                  <a:close/>
                </a:path>
              </a:pathLst>
            </a:custGeom>
            <a:solidFill>
              <a:srgbClr val="000000"/>
            </a:solidFill>
            <a:ln w="12700">
              <a:solidFill>
                <a:srgbClr val="000000"/>
              </a:solidFill>
            </a:ln>
          </p:spPr>
        </p:sp>
        <p:sp>
          <p:nvSpPr>
            <p:cNvPr name="TextBox 16" id="16"/>
            <p:cNvSpPr txBox="true"/>
            <p:nvPr/>
          </p:nvSpPr>
          <p:spPr>
            <a:xfrm>
              <a:off x="0" y="-66675"/>
              <a:ext cx="5271198" cy="4458995"/>
            </a:xfrm>
            <a:prstGeom prst="rect">
              <a:avLst/>
            </a:prstGeom>
          </p:spPr>
          <p:txBody>
            <a:bodyPr anchor="t" rtlCol="false" tIns="50800" lIns="50800" bIns="50800" rIns="50800"/>
            <a:lstStyle/>
            <a:p>
              <a:pPr algn="l" marL="55401" indent="-27700" lvl="1">
                <a:lnSpc>
                  <a:spcPts val="1928"/>
                </a:lnSpc>
                <a:buFont typeface="Arial"/>
                <a:buChar char="•"/>
              </a:pPr>
              <a:r>
                <a:rPr lang="en-US" b="true" sz="1285">
                  <a:solidFill>
                    <a:srgbClr val="0D0D0D"/>
                  </a:solidFill>
                  <a:latin typeface="Calibri (MS) Bold"/>
                  <a:ea typeface="Calibri (MS) Bold"/>
                  <a:cs typeface="Calibri (MS) Bold"/>
                  <a:sym typeface="Calibri (MS) Bold"/>
                </a:rPr>
                <a:t>You can use these boxes to highlight part of your text.</a:t>
              </a:r>
            </a:p>
            <a:p>
              <a:pPr algn="l" marL="55401" indent="-27700" lvl="1">
                <a:lnSpc>
                  <a:spcPts val="1928"/>
                </a:lnSpc>
                <a:buFont typeface="Arial"/>
                <a:buChar char="•"/>
              </a:pPr>
              <a:r>
                <a:rPr lang="en-US" b="true" sz="1285">
                  <a:solidFill>
                    <a:srgbClr val="0D0D0D"/>
                  </a:solidFill>
                  <a:latin typeface="Calibri (MS) Bold"/>
                  <a:ea typeface="Calibri (MS) Bold"/>
                  <a:cs typeface="Calibri (MS) Bold"/>
                  <a:sym typeface="Calibri (MS) Bold"/>
                </a:rPr>
                <a:t>It’s best to type directly into this box if you want to retain the formatting of this text.</a:t>
              </a:r>
            </a:p>
            <a:p>
              <a:pPr algn="l" marL="55401" indent="-27700" lvl="1">
                <a:lnSpc>
                  <a:spcPts val="1928"/>
                </a:lnSpc>
                <a:buFont typeface="Arial"/>
                <a:buChar char="•"/>
              </a:pPr>
              <a:r>
                <a:rPr lang="en-US" b="true" sz="1285">
                  <a:solidFill>
                    <a:srgbClr val="0D0D0D"/>
                  </a:solidFill>
                  <a:latin typeface="Calibri (MS) Bold"/>
                  <a:ea typeface="Calibri (MS) Bold"/>
                  <a:cs typeface="Calibri (MS) Bold"/>
                  <a:sym typeface="Calibri (MS) Bold"/>
                </a:rPr>
                <a:t>Don’t put everything in a box, use them sparingly and with purpose.</a:t>
              </a:r>
            </a:p>
            <a:p>
              <a:pPr algn="l" marL="55401" indent="-27700" lvl="1">
                <a:lnSpc>
                  <a:spcPts val="1928"/>
                </a:lnSpc>
                <a:buFont typeface="Arial"/>
                <a:buChar char="•"/>
              </a:pPr>
              <a:r>
                <a:rPr lang="en-US" b="true" sz="1285">
                  <a:solidFill>
                    <a:srgbClr val="0D0D0D"/>
                  </a:solidFill>
                  <a:latin typeface="Calibri (MS) Bold"/>
                  <a:ea typeface="Calibri (MS) Bold"/>
                  <a:cs typeface="Calibri (MS) Bold"/>
                  <a:sym typeface="Calibri (MS) Bold"/>
                </a:rPr>
                <a:t>This box is actually made up of two boxes, but they are not grouped together. This allows you to increase the size of the box, without distorting the relationship between the two parts. You should always move the two boxes together, but enlarge them separately.</a:t>
              </a:r>
            </a:p>
            <a:p>
              <a:pPr algn="l" marL="55401" indent="-27700" lvl="1">
                <a:lnSpc>
                  <a:spcPts val="1928"/>
                </a:lnSpc>
                <a:buFont typeface="Arial"/>
                <a:buChar char="•"/>
              </a:pPr>
              <a:r>
                <a:rPr lang="en-US" b="true" sz="1285">
                  <a:solidFill>
                    <a:srgbClr val="0D0D0D"/>
                  </a:solidFill>
                  <a:latin typeface="Calibri (MS) Bold"/>
                  <a:ea typeface="Calibri (MS) Bold"/>
                  <a:cs typeface="Calibri (MS) Bold"/>
                  <a:sym typeface="Calibri (MS) Bold"/>
                </a:rPr>
                <a:t>This box is set to increase in size automatically as more text is added.</a:t>
              </a:r>
            </a:p>
          </p:txBody>
        </p:sp>
      </p:grpSp>
      <p:sp>
        <p:nvSpPr>
          <p:cNvPr name="TextBox 17" id="17"/>
          <p:cNvSpPr txBox="true"/>
          <p:nvPr/>
        </p:nvSpPr>
        <p:spPr>
          <a:xfrm rot="0">
            <a:off x="586540" y="1396613"/>
            <a:ext cx="5250190" cy="458400"/>
          </a:xfrm>
          <a:prstGeom prst="rect">
            <a:avLst/>
          </a:prstGeom>
        </p:spPr>
        <p:txBody>
          <a:bodyPr anchor="t" rtlCol="false" tIns="0" lIns="0" bIns="0" rIns="0">
            <a:spAutoFit/>
          </a:bodyPr>
          <a:lstStyle/>
          <a:p>
            <a:pPr algn="l">
              <a:lnSpc>
                <a:spcPts val="2828"/>
              </a:lnSpc>
            </a:pPr>
            <a:r>
              <a:rPr lang="en-US" sz="2357" b="true">
                <a:solidFill>
                  <a:srgbClr val="000000"/>
                </a:solidFill>
                <a:latin typeface="Calibri (MS) Bold"/>
                <a:ea typeface="Calibri (MS) Bold"/>
                <a:cs typeface="Calibri (MS) Bold"/>
                <a:sym typeface="Calibri (MS) Bold"/>
              </a:rPr>
              <a:t>Poster with Horizontal Format: Title of Poster in Calibri, Bold, 66 points</a:t>
            </a:r>
          </a:p>
        </p:txBody>
      </p:sp>
      <p:sp>
        <p:nvSpPr>
          <p:cNvPr name="TextBox 18" id="18"/>
          <p:cNvSpPr txBox="true"/>
          <p:nvPr/>
        </p:nvSpPr>
        <p:spPr>
          <a:xfrm rot="0">
            <a:off x="586540" y="2385203"/>
            <a:ext cx="4772711" cy="668455"/>
          </a:xfrm>
          <a:prstGeom prst="rect">
            <a:avLst/>
          </a:prstGeom>
        </p:spPr>
        <p:txBody>
          <a:bodyPr anchor="t" rtlCol="false" tIns="0" lIns="0" bIns="0" rIns="0">
            <a:spAutoFit/>
          </a:bodyPr>
          <a:lstStyle/>
          <a:p>
            <a:pPr algn="l">
              <a:lnSpc>
                <a:spcPts val="1885"/>
              </a:lnSpc>
            </a:pPr>
            <a:r>
              <a:rPr lang="en-US" sz="1571" b="true">
                <a:solidFill>
                  <a:srgbClr val="000000"/>
                </a:solidFill>
                <a:latin typeface="Calibri (MS) Bold"/>
                <a:ea typeface="Calibri (MS) Bold"/>
                <a:cs typeface="Calibri (MS) Bold"/>
                <a:sym typeface="Calibri (MS) Bold"/>
              </a:rPr>
              <a:t>Names of Authors in Calibri, 44 Points, Bold</a:t>
            </a:r>
          </a:p>
          <a:p>
            <a:pPr algn="l">
              <a:lnSpc>
                <a:spcPts val="1714"/>
              </a:lnSpc>
            </a:pPr>
            <a:r>
              <a:rPr lang="en-US" sz="1428" b="true">
                <a:solidFill>
                  <a:srgbClr val="000000"/>
                </a:solidFill>
                <a:latin typeface="Calibri (MS) Bold"/>
                <a:ea typeface="Calibri (MS) Bold"/>
                <a:cs typeface="Calibri (MS) Bold"/>
                <a:sym typeface="Calibri (MS) Bold"/>
              </a:rPr>
              <a:t>Department in 40 points bold</a:t>
            </a:r>
          </a:p>
          <a:p>
            <a:pPr algn="l">
              <a:lnSpc>
                <a:spcPts val="1714"/>
              </a:lnSpc>
            </a:pPr>
            <a:r>
              <a:rPr lang="en-US" sz="1428" b="true">
                <a:solidFill>
                  <a:srgbClr val="000000"/>
                </a:solidFill>
                <a:latin typeface="Calibri (MS) Bold"/>
                <a:ea typeface="Calibri (MS) Bold"/>
                <a:cs typeface="Calibri (MS) Bold"/>
                <a:sym typeface="Calibri (MS) Bold"/>
              </a:rPr>
              <a:t>Institution in 40 points bold</a:t>
            </a:r>
          </a:p>
        </p:txBody>
      </p:sp>
      <p:sp>
        <p:nvSpPr>
          <p:cNvPr name="TextBox 19" id="19"/>
          <p:cNvSpPr txBox="true"/>
          <p:nvPr/>
        </p:nvSpPr>
        <p:spPr>
          <a:xfrm rot="0">
            <a:off x="745931" y="3387090"/>
            <a:ext cx="3576199" cy="4730001"/>
          </a:xfrm>
          <a:prstGeom prst="rect">
            <a:avLst/>
          </a:prstGeom>
        </p:spPr>
        <p:txBody>
          <a:bodyPr anchor="t" rtlCol="false" tIns="0" lIns="0" bIns="0" rIns="0">
            <a:spAutoFit/>
          </a:bodyPr>
          <a:lstStyle/>
          <a:p>
            <a:pPr algn="l">
              <a:lnSpc>
                <a:spcPts val="1885"/>
              </a:lnSpc>
            </a:pPr>
            <a:r>
              <a:rPr lang="en-US" sz="1571" b="true">
                <a:solidFill>
                  <a:srgbClr val="000066"/>
                </a:solidFill>
                <a:latin typeface="Calibri (MS) Bold"/>
                <a:ea typeface="Calibri (MS) Bold"/>
                <a:cs typeface="Calibri (MS) Bold"/>
                <a:sym typeface="Calibri (MS) Bold"/>
              </a:rPr>
              <a:t>Heading (Calibri: 44 Points, Bold)</a:t>
            </a:r>
          </a:p>
          <a:p>
            <a:pPr algn="l">
              <a:lnSpc>
                <a:spcPts val="1542"/>
              </a:lnSpc>
            </a:pPr>
            <a:r>
              <a:rPr lang="en-US" sz="1285" b="true">
                <a:solidFill>
                  <a:srgbClr val="000000"/>
                </a:solidFill>
                <a:latin typeface="Calibri (MS) Bold"/>
                <a:ea typeface="Calibri (MS) Bold"/>
                <a:cs typeface="Calibri (MS) Bold"/>
                <a:sym typeface="Calibri (MS) Bold"/>
              </a:rPr>
              <a:t>	</a:t>
            </a:r>
            <a:r>
              <a:rPr lang="en-US" sz="1285">
                <a:solidFill>
                  <a:srgbClr val="000000"/>
                </a:solidFill>
                <a:latin typeface="Calibri (MS)"/>
                <a:ea typeface="Calibri (MS)"/>
                <a:cs typeface="Calibri (MS)"/>
                <a:sym typeface="Calibri (MS)"/>
              </a:rPr>
              <a:t>The first section of the poster should define the topic and show its importance. A good test is whether the poster can orient the audience to these two aspects in 20 seconds. This section was set in Calibri, 36 points. Boldfacing the section type is an option.</a:t>
            </a:r>
          </a:p>
          <a:p>
            <a:pPr algn="l">
              <a:lnSpc>
                <a:spcPts val="1542"/>
              </a:lnSpc>
            </a:pPr>
          </a:p>
          <a:p>
            <a:pPr algn="l">
              <a:lnSpc>
                <a:spcPts val="1542"/>
              </a:lnSpc>
            </a:pPr>
            <a:r>
              <a:rPr lang="en-US" sz="1285">
                <a:solidFill>
                  <a:srgbClr val="000000"/>
                </a:solidFill>
                <a:latin typeface="Calibri (MS)"/>
                <a:ea typeface="Calibri (MS)"/>
                <a:cs typeface="Calibri (MS)"/>
                <a:sym typeface="Calibri (MS)"/>
              </a:rPr>
              <a:t>Change if you need to:</a:t>
            </a:r>
          </a:p>
          <a:p>
            <a:pPr algn="l" marL="55401" indent="-27700" lvl="1">
              <a:lnSpc>
                <a:spcPts val="1542"/>
              </a:lnSpc>
              <a:buFont typeface="Arial"/>
              <a:buChar char="•"/>
            </a:pPr>
            <a:r>
              <a:rPr lang="en-US" sz="1285">
                <a:solidFill>
                  <a:srgbClr val="000000"/>
                </a:solidFill>
                <a:latin typeface="Calibri (MS)"/>
                <a:ea typeface="Calibri (MS)"/>
                <a:cs typeface="Calibri (MS)"/>
                <a:sym typeface="Calibri (MS)"/>
              </a:rPr>
              <a:t>Columns: you can use a different number of columns but aim for 8–12 words per line of text.</a:t>
            </a:r>
          </a:p>
          <a:p>
            <a:pPr algn="l" marL="55401" indent="-27700" lvl="1">
              <a:lnSpc>
                <a:spcPts val="1542"/>
              </a:lnSpc>
              <a:buFont typeface="Arial"/>
              <a:buChar char="•"/>
            </a:pPr>
            <a:r>
              <a:rPr lang="en-US" sz="1285">
                <a:solidFill>
                  <a:srgbClr val="000000"/>
                </a:solidFill>
                <a:latin typeface="Calibri (MS)"/>
                <a:ea typeface="Calibri (MS)"/>
                <a:cs typeface="Calibri (MS)"/>
                <a:sym typeface="Calibri (MS)"/>
              </a:rPr>
              <a:t>Layout: the layout of boxes and text is flexible.</a:t>
            </a:r>
          </a:p>
          <a:p>
            <a:pPr algn="l" marL="55401" indent="-27700" lvl="1">
              <a:lnSpc>
                <a:spcPts val="1542"/>
              </a:lnSpc>
              <a:buFont typeface="Arial"/>
              <a:buChar char="•"/>
            </a:pPr>
            <a:r>
              <a:rPr lang="en-US" sz="1285">
                <a:solidFill>
                  <a:srgbClr val="000000"/>
                </a:solidFill>
                <a:latin typeface="Calibri (MS)"/>
                <a:ea typeface="Calibri (MS)"/>
                <a:cs typeface="Calibri (MS)"/>
                <a:sym typeface="Calibri (MS)"/>
              </a:rPr>
              <a:t>Headings: </a:t>
            </a:r>
          </a:p>
          <a:p>
            <a:pPr algn="l" marL="55401" indent="-27700" lvl="1">
              <a:lnSpc>
                <a:spcPts val="1542"/>
              </a:lnSpc>
              <a:buFont typeface="Arial"/>
              <a:buChar char="•"/>
            </a:pPr>
            <a:r>
              <a:rPr lang="en-US" sz="1285">
                <a:solidFill>
                  <a:srgbClr val="000000"/>
                </a:solidFill>
                <a:latin typeface="Calibri (MS)"/>
                <a:ea typeface="Calibri (MS)"/>
                <a:cs typeface="Calibri (MS)"/>
                <a:sym typeface="Calibri (MS)"/>
              </a:rPr>
              <a:t>Text size: the size of the text in the title is set quite large. You can manually shrink the text if you need a longer title.</a:t>
            </a:r>
          </a:p>
          <a:p>
            <a:pPr algn="l" marL="55401" indent="-27700" lvl="1">
              <a:lnSpc>
                <a:spcPts val="1542"/>
              </a:lnSpc>
              <a:buFont typeface="Arial"/>
              <a:buChar char="•"/>
            </a:pPr>
            <a:r>
              <a:rPr lang="en-US" sz="1285">
                <a:solidFill>
                  <a:srgbClr val="000000"/>
                </a:solidFill>
                <a:latin typeface="Calibri (MS)"/>
                <a:ea typeface="Calibri (MS)"/>
                <a:cs typeface="Calibri (MS)"/>
                <a:sym typeface="Calibri (MS)"/>
              </a:rPr>
              <a:t>Legibility is important: the styles in the file have been set up to ensure a good level of legibility.</a:t>
            </a:r>
          </a:p>
          <a:p>
            <a:pPr algn="l" marL="55401" indent="-27700" lvl="1">
              <a:lnSpc>
                <a:spcPts val="1542"/>
              </a:lnSpc>
              <a:buFont typeface="Arial"/>
              <a:buChar char="•"/>
            </a:pPr>
            <a:r>
              <a:rPr lang="en-US" sz="1285">
                <a:solidFill>
                  <a:srgbClr val="000000"/>
                </a:solidFill>
                <a:latin typeface="Calibri (MS)"/>
                <a:ea typeface="Calibri (MS)"/>
                <a:cs typeface="Calibri (MS)"/>
                <a:sym typeface="Calibri (MS)"/>
              </a:rPr>
              <a:t>Text and background colour: change as you will but keep in mind contrast and legibility.</a:t>
            </a:r>
          </a:p>
          <a:p>
            <a:pPr algn="l" marL="55401" indent="-27700" lvl="1">
              <a:lnSpc>
                <a:spcPts val="1542"/>
              </a:lnSpc>
            </a:pPr>
          </a:p>
          <a:p>
            <a:pPr algn="l" marL="55401" indent="-27700" lvl="1">
              <a:lnSpc>
                <a:spcPts val="1542"/>
              </a:lnSpc>
            </a:pPr>
          </a:p>
        </p:txBody>
      </p:sp>
      <p:sp>
        <p:nvSpPr>
          <p:cNvPr name="TextBox 20" id="20"/>
          <p:cNvSpPr txBox="true"/>
          <p:nvPr/>
        </p:nvSpPr>
        <p:spPr>
          <a:xfrm rot="0">
            <a:off x="9629127" y="7671483"/>
            <a:ext cx="3485188" cy="172345"/>
          </a:xfrm>
          <a:prstGeom prst="rect">
            <a:avLst/>
          </a:prstGeom>
        </p:spPr>
        <p:txBody>
          <a:bodyPr anchor="t" rtlCol="false" tIns="0" lIns="0" bIns="0" rIns="0">
            <a:spAutoFit/>
          </a:bodyPr>
          <a:lstStyle/>
          <a:p>
            <a:pPr algn="l">
              <a:lnSpc>
                <a:spcPts val="1371"/>
              </a:lnSpc>
            </a:pPr>
            <a:r>
              <a:rPr lang="en-US" sz="1142" b="true">
                <a:solidFill>
                  <a:srgbClr val="000000"/>
                </a:solidFill>
                <a:latin typeface="Calibri (MS) Bold"/>
                <a:ea typeface="Calibri (MS) Bold"/>
                <a:cs typeface="Calibri (MS) Bold"/>
                <a:sym typeface="Calibri (MS) Bold"/>
              </a:rPr>
              <a:t>Figure 1. Description of figure 1 (caption: 32 points, bold). </a:t>
            </a:r>
          </a:p>
        </p:txBody>
      </p:sp>
      <p:sp>
        <p:nvSpPr>
          <p:cNvPr name="TextBox 21" id="21"/>
          <p:cNvSpPr txBox="true"/>
          <p:nvPr/>
        </p:nvSpPr>
        <p:spPr>
          <a:xfrm rot="0">
            <a:off x="6380874" y="2373821"/>
            <a:ext cx="1083878" cy="196710"/>
          </a:xfrm>
          <a:prstGeom prst="rect">
            <a:avLst/>
          </a:prstGeom>
        </p:spPr>
        <p:txBody>
          <a:bodyPr anchor="t" rtlCol="false" tIns="0" lIns="0" bIns="0" rIns="0">
            <a:spAutoFit/>
          </a:bodyPr>
          <a:lstStyle/>
          <a:p>
            <a:pPr algn="r">
              <a:lnSpc>
                <a:spcPts val="1542"/>
              </a:lnSpc>
            </a:pPr>
            <a:r>
              <a:rPr lang="en-US" sz="1285" b="true">
                <a:solidFill>
                  <a:srgbClr val="000000"/>
                </a:solidFill>
                <a:latin typeface="Calibri (MS) Bold"/>
                <a:ea typeface="Calibri (MS) Bold"/>
                <a:cs typeface="Calibri (MS) Bold"/>
                <a:sym typeface="Calibri (MS) Bold"/>
              </a:rPr>
              <a:t>Institution Logo</a:t>
            </a:r>
          </a:p>
        </p:txBody>
      </p:sp>
      <p:sp>
        <p:nvSpPr>
          <p:cNvPr name="TextBox 22" id="22"/>
          <p:cNvSpPr txBox="true"/>
          <p:nvPr/>
        </p:nvSpPr>
        <p:spPr>
          <a:xfrm rot="0">
            <a:off x="5194840" y="3387090"/>
            <a:ext cx="3576199" cy="1465374"/>
          </a:xfrm>
          <a:prstGeom prst="rect">
            <a:avLst/>
          </a:prstGeom>
        </p:spPr>
        <p:txBody>
          <a:bodyPr anchor="t" rtlCol="false" tIns="0" lIns="0" bIns="0" rIns="0">
            <a:spAutoFit/>
          </a:bodyPr>
          <a:lstStyle/>
          <a:p>
            <a:pPr algn="l">
              <a:lnSpc>
                <a:spcPts val="1885"/>
              </a:lnSpc>
            </a:pPr>
            <a:r>
              <a:rPr lang="en-US" sz="1571" b="true">
                <a:solidFill>
                  <a:srgbClr val="000066"/>
                </a:solidFill>
                <a:latin typeface="Calibri (MS) Bold"/>
                <a:ea typeface="Calibri (MS) Bold"/>
                <a:cs typeface="Calibri (MS) Bold"/>
                <a:sym typeface="Calibri (MS) Bold"/>
              </a:rPr>
              <a:t>Heading (Calibri: 44 Points, Bold)</a:t>
            </a:r>
          </a:p>
          <a:p>
            <a:pPr algn="l">
              <a:lnSpc>
                <a:spcPts val="1542"/>
              </a:lnSpc>
            </a:pPr>
            <a:r>
              <a:rPr lang="en-US" sz="1285" b="true">
                <a:solidFill>
                  <a:srgbClr val="000000"/>
                </a:solidFill>
                <a:latin typeface="Calibri (MS) Bold"/>
                <a:ea typeface="Calibri (MS) Bold"/>
                <a:cs typeface="Calibri (MS) Bold"/>
                <a:sym typeface="Calibri (MS) Bold"/>
              </a:rPr>
              <a:t>	</a:t>
            </a:r>
            <a:r>
              <a:rPr lang="en-US" sz="1285">
                <a:solidFill>
                  <a:srgbClr val="000000"/>
                </a:solidFill>
                <a:latin typeface="Calibri (MS)"/>
                <a:ea typeface="Calibri (MS)"/>
                <a:cs typeface="Calibri (MS)"/>
                <a:sym typeface="Calibri (MS)"/>
              </a:rPr>
              <a:t>The second section of the poster might serve a number of purposes: background information, methods, or system design. An important point with posters is to rely on visuals rather than longs blocks of text to communicate This section was set in Calibri, 36 points. Boldfacing the section type is an option.</a:t>
            </a:r>
          </a:p>
        </p:txBody>
      </p:sp>
      <p:sp>
        <p:nvSpPr>
          <p:cNvPr name="TextBox 23" id="23"/>
          <p:cNvSpPr txBox="true"/>
          <p:nvPr/>
        </p:nvSpPr>
        <p:spPr>
          <a:xfrm rot="0">
            <a:off x="9643739" y="3387090"/>
            <a:ext cx="3576199" cy="1267520"/>
          </a:xfrm>
          <a:prstGeom prst="rect">
            <a:avLst/>
          </a:prstGeom>
        </p:spPr>
        <p:txBody>
          <a:bodyPr anchor="t" rtlCol="false" tIns="0" lIns="0" bIns="0" rIns="0">
            <a:spAutoFit/>
          </a:bodyPr>
          <a:lstStyle/>
          <a:p>
            <a:pPr algn="l">
              <a:lnSpc>
                <a:spcPts val="1885"/>
              </a:lnSpc>
            </a:pPr>
            <a:r>
              <a:rPr lang="en-US" sz="1571" b="true">
                <a:solidFill>
                  <a:srgbClr val="000066"/>
                </a:solidFill>
                <a:latin typeface="Calibri (MS) Bold"/>
                <a:ea typeface="Calibri (MS) Bold"/>
                <a:cs typeface="Calibri (MS) Bold"/>
                <a:sym typeface="Calibri (MS) Bold"/>
              </a:rPr>
              <a:t>Heading (Calibri: 44 Points, Bold)</a:t>
            </a:r>
          </a:p>
          <a:p>
            <a:pPr algn="l">
              <a:lnSpc>
                <a:spcPts val="1542"/>
              </a:lnSpc>
            </a:pPr>
            <a:r>
              <a:rPr lang="en-US" sz="1285" b="true">
                <a:solidFill>
                  <a:srgbClr val="000000"/>
                </a:solidFill>
                <a:latin typeface="Calibri (MS) Bold"/>
                <a:ea typeface="Calibri (MS) Bold"/>
                <a:cs typeface="Calibri (MS) Bold"/>
                <a:sym typeface="Calibri (MS) Bold"/>
              </a:rPr>
              <a:t>	</a:t>
            </a:r>
            <a:r>
              <a:rPr lang="en-US" sz="1285">
                <a:solidFill>
                  <a:srgbClr val="000000"/>
                </a:solidFill>
                <a:latin typeface="Calibri (MS)"/>
                <a:ea typeface="Calibri (MS)"/>
                <a:cs typeface="Calibri (MS)"/>
                <a:sym typeface="Calibri (MS)"/>
              </a:rPr>
              <a:t> One section of a poster should present the results. Often the results can be depicted with graphs, such as for an experiment, or with drawings such as with a design. This section was set in Calibri, 36 points. Boldfacing the section type is an option.</a:t>
            </a:r>
          </a:p>
        </p:txBody>
      </p:sp>
      <p:sp>
        <p:nvSpPr>
          <p:cNvPr name="TextBox 24" id="24"/>
          <p:cNvSpPr txBox="true"/>
          <p:nvPr/>
        </p:nvSpPr>
        <p:spPr>
          <a:xfrm rot="0">
            <a:off x="14092647" y="3387090"/>
            <a:ext cx="3576199" cy="1069667"/>
          </a:xfrm>
          <a:prstGeom prst="rect">
            <a:avLst/>
          </a:prstGeom>
        </p:spPr>
        <p:txBody>
          <a:bodyPr anchor="t" rtlCol="false" tIns="0" lIns="0" bIns="0" rIns="0">
            <a:spAutoFit/>
          </a:bodyPr>
          <a:lstStyle/>
          <a:p>
            <a:pPr algn="l">
              <a:lnSpc>
                <a:spcPts val="1885"/>
              </a:lnSpc>
            </a:pPr>
            <a:r>
              <a:rPr lang="en-US" sz="1571" b="true">
                <a:solidFill>
                  <a:srgbClr val="000066"/>
                </a:solidFill>
                <a:latin typeface="Calibri (MS) Bold"/>
                <a:ea typeface="Calibri (MS) Bold"/>
                <a:cs typeface="Calibri (MS) Bold"/>
                <a:sym typeface="Calibri (MS) Bold"/>
              </a:rPr>
              <a:t>Heading (Calibri: 44 Points, Bold)</a:t>
            </a:r>
          </a:p>
          <a:p>
            <a:pPr algn="l">
              <a:lnSpc>
                <a:spcPts val="1542"/>
              </a:lnSpc>
            </a:pPr>
            <a:r>
              <a:rPr lang="en-US" sz="1285" b="true">
                <a:solidFill>
                  <a:srgbClr val="000000"/>
                </a:solidFill>
                <a:latin typeface="Calibri (MS) Bold"/>
                <a:ea typeface="Calibri (MS) Bold"/>
                <a:cs typeface="Calibri (MS) Bold"/>
                <a:sym typeface="Calibri (MS) Bold"/>
              </a:rPr>
              <a:t>	</a:t>
            </a:r>
            <a:r>
              <a:rPr lang="en-US" sz="1285">
                <a:solidFill>
                  <a:srgbClr val="000000"/>
                </a:solidFill>
                <a:latin typeface="Calibri (MS)"/>
                <a:ea typeface="Calibri (MS)"/>
                <a:cs typeface="Calibri (MS)"/>
                <a:sym typeface="Calibri (MS)"/>
              </a:rPr>
              <a:t> The final section of the poster generally provides conclusions and recommendations. This section was set in Calibri, 36 points. Boldfacing the section type is an option.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DAG_tpFMoQU</dc:identifier>
  <dcterms:modified xsi:type="dcterms:W3CDTF">2011-08-01T06:04:30Z</dcterms:modified>
  <cp:revision>1</cp:revision>
  <dc:title>Poster-template-DKU 2026-horizontal-16-9 - HRV.pptx</dc:title>
</cp:coreProperties>
</file>